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4"/>
  </p:notesMasterIdLst>
  <p:handoutMasterIdLst>
    <p:handoutMasterId r:id="rId45"/>
  </p:handoutMasterIdLst>
  <p:sldIdLst>
    <p:sldId id="256" r:id="rId3"/>
    <p:sldId id="40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413" r:id="rId26"/>
    <p:sldId id="397" r:id="rId27"/>
    <p:sldId id="410" r:id="rId28"/>
    <p:sldId id="382" r:id="rId29"/>
    <p:sldId id="411" r:id="rId30"/>
    <p:sldId id="412" r:id="rId31"/>
    <p:sldId id="405" r:id="rId32"/>
    <p:sldId id="406" r:id="rId33"/>
    <p:sldId id="407" r:id="rId34"/>
    <p:sldId id="408" r:id="rId35"/>
    <p:sldId id="409" r:id="rId36"/>
    <p:sldId id="401" r:id="rId37"/>
    <p:sldId id="403" r:id="rId38"/>
    <p:sldId id="404" r:id="rId39"/>
    <p:sldId id="402" r:id="rId40"/>
    <p:sldId id="398" r:id="rId41"/>
    <p:sldId id="399" r:id="rId42"/>
    <p:sldId id="370" r:id="rId4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  <p15:guide id="15" pos="3120">
          <p15:clr>
            <a:srgbClr val="A4A3A4"/>
          </p15:clr>
        </p15:guide>
        <p15:guide id="16" pos="545">
          <p15:clr>
            <a:srgbClr val="A4A3A4"/>
          </p15:clr>
        </p15:guide>
        <p15:guide id="17" pos="5695">
          <p15:clr>
            <a:srgbClr val="A4A3A4"/>
          </p15:clr>
        </p15:guide>
        <p15:guide id="18" pos="4992">
          <p15:clr>
            <a:srgbClr val="A4A3A4"/>
          </p15:clr>
        </p15:guide>
        <p15:guide id="19" pos="2652">
          <p15:clr>
            <a:srgbClr val="A4A3A4"/>
          </p15:clr>
        </p15:guide>
        <p15:guide id="20" pos="6007">
          <p15:clr>
            <a:srgbClr val="A4A3A4"/>
          </p15:clr>
        </p15:guide>
        <p15:guide id="21" pos="30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5118" autoAdjust="0"/>
  </p:normalViewPr>
  <p:slideViewPr>
    <p:cSldViewPr showGuides="1">
      <p:cViewPr varScale="1">
        <p:scale>
          <a:sx n="85" d="100"/>
          <a:sy n="85" d="100"/>
        </p:scale>
        <p:origin x="1278" y="10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  <p:guide pos="3120"/>
        <p:guide pos="545"/>
        <p:guide pos="5695"/>
        <p:guide pos="4992"/>
        <p:guide pos="2652"/>
        <p:guide pos="6007"/>
        <p:guide pos="30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504"/>
    </p:cViewPr>
  </p:sorterViewPr>
  <p:notesViewPr>
    <p:cSldViewPr showGuides="1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52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12289-EC75-4857-A1E5-3C6D25080137}" type="slidenum">
              <a:rPr lang="en-GB" smtClean="0">
                <a:latin typeface="Arial" charset="0"/>
              </a:rPr>
              <a:pPr/>
              <a:t>9</a:t>
            </a:fld>
            <a:endParaRPr lang="en-GB">
              <a:latin typeface="Arial" charset="0"/>
            </a:endParaRPr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pt-BR">
              <a:ea typeface="MS Gothic" pitchFamily="49" charset="-128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0050" cy="4110038"/>
          </a:xfrm>
          <a:noFill/>
          <a:ln/>
        </p:spPr>
        <p:txBody>
          <a:bodyPr wrap="none" anchor="ctr"/>
          <a:lstStyle/>
          <a:p>
            <a:endParaRPr lang="pt-BR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C768BE-FEFF-44F6-ADB7-D18711972297}" type="slidenum">
              <a:rPr lang="en-GB" smtClean="0">
                <a:latin typeface="Arial" charset="0"/>
              </a:rPr>
              <a:pPr/>
              <a:t>10</a:t>
            </a:fld>
            <a:endParaRPr lang="en-GB">
              <a:latin typeface="Arial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pt-BR">
              <a:ea typeface="MS Gothic" pitchFamily="49" charset="-128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0050" cy="4110038"/>
          </a:xfrm>
          <a:noFill/>
          <a:ln/>
        </p:spPr>
        <p:txBody>
          <a:bodyPr wrap="none" anchor="ctr"/>
          <a:lstStyle/>
          <a:p>
            <a:endParaRPr lang="pt-BR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98E86-B5ED-49E5-BC6E-C1BD5DC82938}" type="slidenum">
              <a:rPr lang="en-GB" smtClean="0">
                <a:latin typeface="Arial" charset="0"/>
              </a:rPr>
              <a:pPr/>
              <a:t>31</a:t>
            </a:fld>
            <a:endParaRPr lang="en-GB">
              <a:latin typeface="Arial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pt-BR">
              <a:ea typeface="MS Gothic" charset="-128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0050" cy="4110038"/>
          </a:xfrm>
          <a:noFill/>
          <a:ln/>
        </p:spPr>
        <p:txBody>
          <a:bodyPr wrap="none" anchor="ctr"/>
          <a:lstStyle/>
          <a:p>
            <a:endParaRPr lang="pt-BR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2221FB-3361-4CDF-9009-7237278A2233}" type="slidenum">
              <a:rPr lang="en-GB" smtClean="0">
                <a:latin typeface="Arial" charset="0"/>
              </a:rPr>
              <a:pPr/>
              <a:t>32</a:t>
            </a:fld>
            <a:endParaRPr lang="en-GB">
              <a:latin typeface="Arial" charset="0"/>
            </a:endParaRPr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1003300" y="695325"/>
            <a:ext cx="48498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/>
          <a:p>
            <a:endParaRPr lang="pt-BR">
              <a:ea typeface="MS Gothic" charset="-128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0050" cy="4110038"/>
          </a:xfrm>
          <a:noFill/>
          <a:ln/>
        </p:spPr>
        <p:txBody>
          <a:bodyPr wrap="none" anchor="ctr"/>
          <a:lstStyle/>
          <a:p>
            <a:endParaRPr lang="pt-BR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5712" y="533401"/>
            <a:ext cx="4087289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5711" y="3403600"/>
            <a:ext cx="4087290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120502" y="533400"/>
            <a:ext cx="1919788" cy="54864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65711" y="533400"/>
            <a:ext cx="6069005" cy="54864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5712" y="533400"/>
            <a:ext cx="7059864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5712" y="3124200"/>
            <a:ext cx="7059864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65710" y="1828800"/>
            <a:ext cx="3455617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441143" y="1828800"/>
            <a:ext cx="3455617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5709" y="533400"/>
            <a:ext cx="7059865" cy="1066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5711" y="1828800"/>
            <a:ext cx="3455617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65711" y="2590800"/>
            <a:ext cx="3455617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69957" y="1828800"/>
            <a:ext cx="3455617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469957" y="2590800"/>
            <a:ext cx="3455617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915141" y="6156348"/>
            <a:ext cx="990859" cy="273049"/>
          </a:xfrm>
        </p:spPr>
        <p:txBody>
          <a:bodyPr/>
          <a:lstStyle>
            <a:lvl1pPr>
              <a:defRPr sz="1200"/>
            </a:lvl1pPr>
          </a:lstStyle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5711" y="533400"/>
            <a:ext cx="3344146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7215" y="533400"/>
            <a:ext cx="4768504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5711" y="2209800"/>
            <a:ext cx="3344146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5711" y="533400"/>
            <a:ext cx="3344146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767214" y="533400"/>
            <a:ext cx="4697614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65711" y="2209800"/>
            <a:ext cx="3344146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65711" y="533400"/>
            <a:ext cx="7059864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65711" y="1828800"/>
            <a:ext cx="7059864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634215" y="6155268"/>
            <a:ext cx="1114715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pt-BR" smtClean="0"/>
              <a:pPr/>
              <a:t>10/06/2021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865711" y="6155268"/>
            <a:ext cx="459433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34716" y="6155268"/>
            <a:ext cx="9908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hyperlink" Target="http://www.google.com.br/imgres?imgurl=http://www.bricogeek.com/shop/189-557-thickbox/sensor-de-distancia-por-ultrasonidos-ping.jpg&amp;imgrefurl=http://www.bricogeek.com/shop/189-sensor-de-distancia-por-ultrasonidos-ping.html&amp;usg=__rAE3E2Hx0zjQsFW_ulyXOCylpSw=&amp;h=600&amp;w=600&amp;sz=43&amp;hl=pt-BR&amp;start=4&amp;zoom=1&amp;tbnid=jIS3SH_y5d6g4M:&amp;tbnh=135&amp;tbnw=135&amp;ei=LgCeUd6kD6aW0QHd4oC4Dw&amp;prev=/search?q=Sensor+distancia&amp;um=1&amp;hl=pt-BR&amp;gbv=2&amp;tbm=isch&amp;um=1&amp;itbs=1&amp;sa=X&amp;ved=0CDIQrQMwAw" TargetMode="External"/><Relationship Id="rId18" Type="http://schemas.openxmlformats.org/officeDocument/2006/relationships/image" Target="../media/image41.jpeg"/><Relationship Id="rId3" Type="http://schemas.openxmlformats.org/officeDocument/2006/relationships/image" Target="../media/image33.jpeg"/><Relationship Id="rId7" Type="http://schemas.openxmlformats.org/officeDocument/2006/relationships/hyperlink" Target="http://www.seeedstudio.com/depot/g114-water-flow-sensor-p-1082.html?cPath=25_32" TargetMode="External"/><Relationship Id="rId12" Type="http://schemas.openxmlformats.org/officeDocument/2006/relationships/image" Target="../media/image38.jpeg"/><Relationship Id="rId17" Type="http://schemas.openxmlformats.org/officeDocument/2006/relationships/hyperlink" Target="http://www.google.com.br/imgres?imgurl=http://img1.mlstatic.com/10-x-ldr-5mm-resistor-dependente-de-luz-arduino-pic-id879_MLB-O-3370728213_112012.jpg&amp;imgrefurl=http://www.mercadolivre.com.br/jm/item?site=MLB&amp;id=471288754&amp;usg=__wmqCoz_6hnixUQc6R5i2Ib5DPOA=&amp;h=360&amp;w=360&amp;sz=13&amp;hl=pt-BR&amp;start=5&amp;zoom=1&amp;tbnid=lbIEJvMh7tuNbM:&amp;tbnh=121&amp;tbnw=121&amp;ei=0wCeUaDTC8XJ0gG_0IGwAQ&amp;prev=/search?q=arduino+luz&amp;um=1&amp;hl=pt-BR&amp;gbv=2&amp;tbm=isch&amp;um=1&amp;itbs=1&amp;sa=X&amp;ved=0CDQQrQMwBA" TargetMode="External"/><Relationship Id="rId2" Type="http://schemas.openxmlformats.org/officeDocument/2006/relationships/image" Target="../media/image32.jpeg"/><Relationship Id="rId16" Type="http://schemas.openxmlformats.org/officeDocument/2006/relationships/image" Target="../media/image40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jpeg"/><Relationship Id="rId11" Type="http://schemas.openxmlformats.org/officeDocument/2006/relationships/hyperlink" Target="http://www.google.com.br/imgres?imgurl=http://www.eletronica.com/img/Proximity-Sensor.png&amp;imgrefurl=http://www.eletronica.com/sensor-de-proximidade-bem-simples/&amp;usg=__26VoqYLIwCaQarwYfPcjnjGcvm0=&amp;h=300&amp;w=300&amp;sz=62&amp;hl=pt-BR&amp;start=10&amp;zoom=1&amp;tbnid=EPgZHBSZVWJJHM:&amp;tbnh=116&amp;tbnw=116&amp;ei=-v-dUZjxH6bC0AGu34GADA&amp;prev=/search?q=Sensor&amp;um=1&amp;hl=pt-BR&amp;gbv=2&amp;tbm=isch&amp;um=1&amp;itbs=1&amp;sa=X&amp;ved=0CD4QrQMwCQ" TargetMode="External"/><Relationship Id="rId5" Type="http://schemas.openxmlformats.org/officeDocument/2006/relationships/hyperlink" Target="http://www.seeedstudio.com/depot/alcohol-sensor-mq303a-p-549.html?cPath=25_27" TargetMode="External"/><Relationship Id="rId15" Type="http://schemas.openxmlformats.org/officeDocument/2006/relationships/hyperlink" Target="http://www.google.com.br/imgres?imgurl=http://img1.mlstatic.com/sensor-umidade-temperatura-dht11-para-arduino-pic_MLB-O-3475496345_112012.jpg&amp;imgrefurl=http://produto.mercadolivre.com.br/MLB-475138055-sensor-umidade-temperatura-dht11-para-arduino-pic-_JM&amp;usg=__TEXtiLsvzmFg_JOaU9N7ntKNT4w=&amp;h=409&amp;w=500&amp;sz=22&amp;hl=pt-BR&amp;start=4&amp;zoom=1&amp;tbnid=nsH-1ZCcbjifsM:&amp;tbnh=106&amp;tbnw=130&amp;ei=mwCeUeWYLoXS0gGbpYG4BA&amp;prev=/search?q=arduino+umidade&amp;um=1&amp;hl=pt-BR&amp;gbv=2&amp;tbm=isch&amp;um=1&amp;itbs=1&amp;sa=X&amp;ved=0CDIQrQMwAw" TargetMode="External"/><Relationship Id="rId10" Type="http://schemas.openxmlformats.org/officeDocument/2006/relationships/image" Target="../media/image37.jpeg"/><Relationship Id="rId19" Type="http://schemas.openxmlformats.org/officeDocument/2006/relationships/image" Target="../media/image42.jpeg"/><Relationship Id="rId4" Type="http://schemas.openxmlformats.org/officeDocument/2006/relationships/image" Target="../media/image34.jpeg"/><Relationship Id="rId9" Type="http://schemas.openxmlformats.org/officeDocument/2006/relationships/hyperlink" Target="http://www.seeedstudio.com/depot/gas-sensor-mq5-p-192.html?cPath=25_27" TargetMode="External"/><Relationship Id="rId1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7" y="5944296"/>
            <a:ext cx="1509521" cy="928694"/>
          </a:xfrm>
          <a:prstGeom prst="rect">
            <a:avLst/>
          </a:prstGeom>
          <a:noFill/>
        </p:spPr>
      </p:pic>
      <p:sp>
        <p:nvSpPr>
          <p:cNvPr id="8" name="Rectangle 1037"/>
          <p:cNvSpPr>
            <a:spLocks noChangeArrowheads="1"/>
          </p:cNvSpPr>
          <p:nvPr/>
        </p:nvSpPr>
        <p:spPr bwMode="auto">
          <a:xfrm>
            <a:off x="2223268" y="4572008"/>
            <a:ext cx="31583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pt-BR" sz="1400" dirty="0">
                <a:latin typeface="Verdana" pitchFamily="34" charset="0"/>
              </a:rPr>
              <a:t>Prof.: Paulo C. Barreto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9352" y="0"/>
            <a:ext cx="323664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D:\Arduino\arduino-logo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52736" y="571480"/>
            <a:ext cx="1895478" cy="1895478"/>
          </a:xfrm>
          <a:prstGeom prst="rect">
            <a:avLst/>
          </a:prstGeom>
          <a:noFill/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0C7B10A-C2CD-488D-891D-236D5B91D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68" y="801694"/>
            <a:ext cx="6929486" cy="2514601"/>
          </a:xfrm>
        </p:spPr>
        <p:txBody>
          <a:bodyPr/>
          <a:lstStyle/>
          <a:p>
            <a:r>
              <a:rPr lang="pt-BR" dirty="0"/>
              <a:t>Introdução a </a:t>
            </a:r>
            <a:r>
              <a:rPr lang="pt-BR" dirty="0" err="1"/>
              <a:t>Arduino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7429500" y="4899026"/>
            <a:ext cx="1767946" cy="315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pt-BR"/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0073" y="777876"/>
            <a:ext cx="3986477" cy="3870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448" y="3008314"/>
            <a:ext cx="4679553" cy="3197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6373" y="4899025"/>
            <a:ext cx="2031073" cy="121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270" name="Text Box 7"/>
          <p:cNvSpPr txBox="1">
            <a:spLocks noChangeArrowheads="1"/>
          </p:cNvSpPr>
          <p:nvPr/>
        </p:nvSpPr>
        <p:spPr bwMode="auto">
          <a:xfrm>
            <a:off x="883974" y="6042026"/>
            <a:ext cx="3362193" cy="314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>
              <a:lnSpc>
                <a:spcPct val="76000"/>
              </a:lnSpc>
              <a:buFont typeface="Wingdings" pitchFamily="2" charset="2"/>
              <a:buChar char=""/>
              <a:tabLst>
                <a:tab pos="0" algn="l"/>
                <a:tab pos="404813" algn="l"/>
                <a:tab pos="812800" algn="l"/>
                <a:tab pos="1220788" algn="l"/>
                <a:tab pos="1627188" algn="l"/>
                <a:tab pos="2035175" algn="l"/>
                <a:tab pos="2443163" algn="l"/>
                <a:tab pos="2851150" algn="l"/>
                <a:tab pos="3257550" algn="l"/>
                <a:tab pos="3665538" algn="l"/>
                <a:tab pos="4073525" algn="l"/>
                <a:tab pos="4479925" algn="l"/>
                <a:tab pos="4887913" algn="l"/>
                <a:tab pos="5295900" algn="l"/>
                <a:tab pos="5703888" algn="l"/>
                <a:tab pos="6110288" algn="l"/>
                <a:tab pos="6518275" algn="l"/>
                <a:tab pos="6926263" algn="l"/>
                <a:tab pos="7332663" algn="l"/>
                <a:tab pos="7740650" algn="l"/>
                <a:tab pos="8148638" algn="l"/>
              </a:tabLst>
            </a:pPr>
            <a:r>
              <a:rPr lang="en-GB" sz="2000">
                <a:solidFill>
                  <a:srgbClr val="000000"/>
                </a:solidFill>
              </a:rPr>
              <a:t>Arduino BT (Bluetooth)</a:t>
            </a:r>
            <a:r>
              <a:rPr lang="ar-SA" sz="2000">
                <a:solidFill>
                  <a:srgbClr val="000000"/>
                </a:solidFill>
                <a:cs typeface="Arial" charset="0"/>
              </a:rPr>
              <a:t>‏</a:t>
            </a:r>
            <a:endParaRPr lang="en-GB" sz="2000">
              <a:solidFill>
                <a:srgbClr val="000000"/>
              </a:solidFill>
            </a:endParaRPr>
          </a:p>
        </p:txBody>
      </p:sp>
      <p:sp>
        <p:nvSpPr>
          <p:cNvPr id="11271" name="Text Box 8"/>
          <p:cNvSpPr txBox="1">
            <a:spLocks noChangeArrowheads="1"/>
          </p:cNvSpPr>
          <p:nvPr/>
        </p:nvSpPr>
        <p:spPr bwMode="auto">
          <a:xfrm>
            <a:off x="7075224" y="6216651"/>
            <a:ext cx="2653639" cy="315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>
              <a:lnSpc>
                <a:spcPct val="76000"/>
              </a:lnSpc>
              <a:buFont typeface="Wingdings" pitchFamily="2" charset="2"/>
              <a:buChar char=""/>
              <a:tabLst>
                <a:tab pos="0" algn="l"/>
                <a:tab pos="404813" algn="l"/>
                <a:tab pos="812800" algn="l"/>
                <a:tab pos="1220788" algn="l"/>
                <a:tab pos="1627188" algn="l"/>
                <a:tab pos="2035175" algn="l"/>
                <a:tab pos="2443163" algn="l"/>
                <a:tab pos="2851150" algn="l"/>
                <a:tab pos="3257550" algn="l"/>
                <a:tab pos="3665538" algn="l"/>
                <a:tab pos="4073525" algn="l"/>
                <a:tab pos="4479925" algn="l"/>
                <a:tab pos="4887913" algn="l"/>
                <a:tab pos="5295900" algn="l"/>
                <a:tab pos="5703888" algn="l"/>
                <a:tab pos="6110288" algn="l"/>
                <a:tab pos="6518275" algn="l"/>
                <a:tab pos="6926263" algn="l"/>
                <a:tab pos="7332663" algn="l"/>
                <a:tab pos="7740650" algn="l"/>
                <a:tab pos="8148638" algn="l"/>
              </a:tabLst>
            </a:pPr>
            <a:r>
              <a:rPr lang="en-GB" sz="2000">
                <a:solidFill>
                  <a:srgbClr val="000000"/>
                </a:solidFill>
              </a:rPr>
              <a:t>Arduino Mini</a:t>
            </a:r>
          </a:p>
        </p:txBody>
      </p:sp>
      <p:sp>
        <p:nvSpPr>
          <p:cNvPr id="11272" name="Text Box 9"/>
          <p:cNvSpPr txBox="1">
            <a:spLocks noChangeArrowheads="1"/>
          </p:cNvSpPr>
          <p:nvPr/>
        </p:nvSpPr>
        <p:spPr bwMode="auto">
          <a:xfrm>
            <a:off x="5579004" y="4397376"/>
            <a:ext cx="3097345" cy="277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>
              <a:lnSpc>
                <a:spcPct val="76000"/>
              </a:lnSpc>
              <a:buFont typeface="Wingdings" pitchFamily="2" charset="2"/>
              <a:buChar char=""/>
              <a:tabLst>
                <a:tab pos="0" algn="l"/>
                <a:tab pos="404813" algn="l"/>
                <a:tab pos="812800" algn="l"/>
                <a:tab pos="1220788" algn="l"/>
                <a:tab pos="1627188" algn="l"/>
                <a:tab pos="2035175" algn="l"/>
                <a:tab pos="2443163" algn="l"/>
                <a:tab pos="2851150" algn="l"/>
                <a:tab pos="3257550" algn="l"/>
                <a:tab pos="3665538" algn="l"/>
                <a:tab pos="4073525" algn="l"/>
                <a:tab pos="4479925" algn="l"/>
                <a:tab pos="4887913" algn="l"/>
                <a:tab pos="5295900" algn="l"/>
                <a:tab pos="5703888" algn="l"/>
                <a:tab pos="6110288" algn="l"/>
                <a:tab pos="6518275" algn="l"/>
                <a:tab pos="6926263" algn="l"/>
                <a:tab pos="7332663" algn="l"/>
                <a:tab pos="7740650" algn="l"/>
                <a:tab pos="8148638" algn="l"/>
              </a:tabLst>
            </a:pPr>
            <a:r>
              <a:rPr lang="en-GB" sz="2000">
                <a:solidFill>
                  <a:srgbClr val="000000"/>
                </a:solidFill>
              </a:rPr>
              <a:t>Arduino Pro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Arduino</a:t>
            </a:r>
          </a:p>
        </p:txBody>
      </p:sp>
      <p:pic>
        <p:nvPicPr>
          <p:cNvPr id="10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8050" y="1676401"/>
            <a:ext cx="8435579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283766" y="1"/>
            <a:ext cx="450413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Modelos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964" t="7254" r="2567"/>
          <a:stretch>
            <a:fillRect/>
          </a:stretch>
        </p:blipFill>
        <p:spPr bwMode="auto">
          <a:xfrm>
            <a:off x="957925" y="2462214"/>
            <a:ext cx="8915400" cy="37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283766" y="1"/>
            <a:ext cx="450413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Modelos</a:t>
            </a:r>
          </a:p>
        </p:txBody>
      </p:sp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3020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Shield</a:t>
            </a: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 de Reles</a:t>
            </a:r>
          </a:p>
        </p:txBody>
      </p:sp>
      <p:pic>
        <p:nvPicPr>
          <p:cNvPr id="19459" name="Picture 2" descr="D:\Arduino\s_MLB_v_F_f_222961804_71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7850" y="990601"/>
            <a:ext cx="4086225" cy="284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3" descr="D:\Arduino\modulo-rele-5v-12v-16-canais-frete-gratis-para-todo-brasil_MLB-O-229667534_915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5550" y="3429001"/>
            <a:ext cx="4106863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C:\Documents and Settings\pbarreto\Desktop\Outras Ferramentas\Arduino\Imagens\EthernetShield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271" y="2986088"/>
            <a:ext cx="3599525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4" descr="C:\Documents and Settings\pbarreto\Desktop\Outras Ferramentas\Arduino\Imagens\EthernetShield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5158" y="1858963"/>
            <a:ext cx="4526492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Shield</a:t>
            </a: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 de Ethernet</a:t>
            </a:r>
          </a:p>
        </p:txBody>
      </p:sp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Shield</a:t>
            </a: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 de Ethernet</a:t>
            </a:r>
          </a:p>
        </p:txBody>
      </p:sp>
      <p:pic>
        <p:nvPicPr>
          <p:cNvPr id="21507" name="Picture 2" descr="F:\Arduino\FZ05SN7H05NT26I_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1724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:\Arduino\GPS%20be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9029" y="1439863"/>
            <a:ext cx="34671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F:\Arduino\GPS%20bee_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6706" y="1092201"/>
            <a:ext cx="4141258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7019" y="4448176"/>
            <a:ext cx="3111104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6" descr="http://albacontrols.files.wordpress.com/2009/10/zigbee_xbe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8411" y="4183064"/>
            <a:ext cx="1785144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8" descr="http://upload.wikimedia.org/wikipedia/commons/thumb/7/76/Eazix_numbered.jpg/220px-Eazix_numbered.jpg"/>
          <p:cNvPicPr>
            <a:picLocks noChangeAspect="1" noChangeArrowheads="1"/>
          </p:cNvPicPr>
          <p:nvPr/>
        </p:nvPicPr>
        <p:blipFill>
          <a:blip r:embed="rId6"/>
          <a:srcRect l="52063"/>
          <a:stretch>
            <a:fillRect/>
          </a:stretch>
        </p:blipFill>
        <p:spPr bwMode="auto">
          <a:xfrm>
            <a:off x="1358636" y="4343401"/>
            <a:ext cx="1613165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41275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Bee</a:t>
            </a: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 Arduino</a:t>
            </a:r>
          </a:p>
        </p:txBody>
      </p:sp>
      <p:pic>
        <p:nvPicPr>
          <p:cNvPr id="8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Sensores</a:t>
            </a:r>
          </a:p>
        </p:txBody>
      </p:sp>
      <p:pic>
        <p:nvPicPr>
          <p:cNvPr id="23555" name="Picture 2" descr="C:\Documents and Settings\pbarreto\Desktop\Outras Ferramentas\Arduino\current100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5668" y="2935288"/>
            <a:ext cx="2311400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 descr="C:\Documents and Settings\pbarreto\Desktop\Outras Ferramentas\Arduino\current30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6944" y="3027364"/>
            <a:ext cx="2049992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C:\Documents and Settings\pbarreto\Desktop\Outras Ferramentas\Arduino\5018_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27" y="3273425"/>
            <a:ext cx="2146300" cy="14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7" descr="Alcohol Sensor MQ303A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1650" y="4953001"/>
            <a:ext cx="1687116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9" descr="G1'1/4 Water Flow sensor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40250" y="1125538"/>
            <a:ext cx="2029354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11" descr="Gas Sensor -MQ5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97031" y="1209675"/>
            <a:ext cx="156845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CaixaDeTexto 10"/>
          <p:cNvSpPr txBox="1">
            <a:spLocks noChangeArrowheads="1"/>
          </p:cNvSpPr>
          <p:nvPr/>
        </p:nvSpPr>
        <p:spPr bwMode="auto">
          <a:xfrm>
            <a:off x="6273800" y="6040438"/>
            <a:ext cx="18886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Sensor de  Álcool</a:t>
            </a:r>
          </a:p>
        </p:txBody>
      </p:sp>
      <p:sp>
        <p:nvSpPr>
          <p:cNvPr id="23562" name="CaixaDeTexto 11"/>
          <p:cNvSpPr txBox="1">
            <a:spLocks noChangeArrowheads="1"/>
          </p:cNvSpPr>
          <p:nvPr/>
        </p:nvSpPr>
        <p:spPr bwMode="auto">
          <a:xfrm>
            <a:off x="5138738" y="2349500"/>
            <a:ext cx="12279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Flowmeter</a:t>
            </a:r>
          </a:p>
        </p:txBody>
      </p:sp>
      <p:sp>
        <p:nvSpPr>
          <p:cNvPr id="23563" name="CaixaDeTexto 12"/>
          <p:cNvSpPr txBox="1">
            <a:spLocks noChangeArrowheads="1"/>
          </p:cNvSpPr>
          <p:nvPr/>
        </p:nvSpPr>
        <p:spPr bwMode="auto">
          <a:xfrm>
            <a:off x="7649634" y="2305050"/>
            <a:ext cx="1604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Sensor de Gás</a:t>
            </a:r>
          </a:p>
        </p:txBody>
      </p:sp>
      <p:sp>
        <p:nvSpPr>
          <p:cNvPr id="23564" name="CaixaDeTexto 13"/>
          <p:cNvSpPr txBox="1">
            <a:spLocks noChangeArrowheads="1"/>
          </p:cNvSpPr>
          <p:nvPr/>
        </p:nvSpPr>
        <p:spPr bwMode="auto">
          <a:xfrm>
            <a:off x="1362076" y="4621214"/>
            <a:ext cx="21194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Sensor de Umidade</a:t>
            </a:r>
          </a:p>
        </p:txBody>
      </p:sp>
      <p:sp>
        <p:nvSpPr>
          <p:cNvPr id="23565" name="CaixaDeTexto 14"/>
          <p:cNvSpPr txBox="1">
            <a:spLocks noChangeArrowheads="1"/>
          </p:cNvSpPr>
          <p:nvPr/>
        </p:nvSpPr>
        <p:spPr bwMode="auto">
          <a:xfrm>
            <a:off x="5223008" y="4562475"/>
            <a:ext cx="3321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Sensor de Corrente 30A e 100A</a:t>
            </a:r>
          </a:p>
        </p:txBody>
      </p:sp>
      <p:pic>
        <p:nvPicPr>
          <p:cNvPr id="23566" name="Picture 13" descr="http://t1.gstatic.com/images?q=tbn:ANd9GcTenBv7alNDDee9605v3LMH3yaCoZoaRgyXdRooy67-TDL098y4j6VBf9w">
            <a:hlinkClick r:id="rId11"/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8925" y="5226050"/>
            <a:ext cx="11969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7" name="Picture 15" descr="http://t3.gstatic.com/images?q=tbn:ANd9GcQnMPchQmwO6v2Rppd0iEtVHGGgzW1ZGA2K6kTTdDeXc63xGbOTBPuQuKE8">
            <a:hlinkClick r:id="rId13"/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527176" y="5164139"/>
            <a:ext cx="1393031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8" name="CaixaDeTexto 18"/>
          <p:cNvSpPr txBox="1">
            <a:spLocks noChangeArrowheads="1"/>
          </p:cNvSpPr>
          <p:nvPr/>
        </p:nvSpPr>
        <p:spPr bwMode="auto">
          <a:xfrm>
            <a:off x="359437" y="6110289"/>
            <a:ext cx="21259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Sensor de distância</a:t>
            </a:r>
          </a:p>
        </p:txBody>
      </p:sp>
      <p:pic>
        <p:nvPicPr>
          <p:cNvPr id="23569" name="Picture 17" descr="http://t2.gstatic.com/images?q=tbn:ANd9GcSeW449PgR3OOaZjZV3aJqr_B2pq9-oF845aWVJzDADDSDhi7xNcKErZwE">
            <a:hlinkClick r:id="rId15"/>
          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916766" y="3576638"/>
            <a:ext cx="1341438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0" name="Picture 19" descr="http://t0.gstatic.com/images?q=tbn:ANd9GcRE5hUhzfM16wokLYyraJLUDfRwlhNZn_YsPL2m49UUQ58hijRcxz1OOmA">
            <a:hlinkClick r:id="rId17"/>
          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277806" y="1214439"/>
            <a:ext cx="1248569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1" name="CaixaDeTexto 21"/>
          <p:cNvSpPr txBox="1">
            <a:spLocks noChangeArrowheads="1"/>
          </p:cNvSpPr>
          <p:nvPr/>
        </p:nvSpPr>
        <p:spPr bwMode="auto">
          <a:xfrm>
            <a:off x="577850" y="2209800"/>
            <a:ext cx="25623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Sensor fotocélula (LDR) </a:t>
            </a:r>
          </a:p>
        </p:txBody>
      </p:sp>
      <p:pic>
        <p:nvPicPr>
          <p:cNvPr id="23572" name="Picture 21" descr="http://www.seeedstudio.com/depot/images/product/hk06b600s.jpg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3850614" y="5184775"/>
            <a:ext cx="1368954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3" name="CaixaDeTexto 23"/>
          <p:cNvSpPr txBox="1">
            <a:spLocks noChangeArrowheads="1"/>
          </p:cNvSpPr>
          <p:nvPr/>
        </p:nvSpPr>
        <p:spPr bwMode="auto">
          <a:xfrm>
            <a:off x="3516975" y="6022975"/>
            <a:ext cx="1654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Sensor de som</a:t>
            </a:r>
          </a:p>
        </p:txBody>
      </p:sp>
      <p:pic>
        <p:nvPicPr>
          <p:cNvPr id="22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Resistores</a:t>
            </a:r>
          </a:p>
        </p:txBody>
      </p:sp>
      <p:sp>
        <p:nvSpPr>
          <p:cNvPr id="24579" name="Retângulo 2"/>
          <p:cNvSpPr>
            <a:spLocks noChangeArrowheads="1"/>
          </p:cNvSpPr>
          <p:nvPr/>
        </p:nvSpPr>
        <p:spPr bwMode="auto">
          <a:xfrm>
            <a:off x="330200" y="914401"/>
            <a:ext cx="932815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200"/>
              <a:t>Os resistores, como o próprio nome diz, são componentes que resistem a corrente elétrica. Todo material condutor apresentar certa resistência a passagem da corrente, mesmo que isso não seja o ideal (não existe condutor perfeito). Normalmente, queremos controlar a passem da corrente apenas em algumas partes do circuitos, para não danificar certos componentes ou para transformação de energia elétrica em térmica. A unidade de medida de resistência elétrica e o Ohm, representado pela letra grega </a:t>
            </a:r>
            <a:r>
              <a:rPr lang="pt-BR" sz="2200">
                <a:sym typeface="Symbol" pitchFamily="18" charset="2"/>
              </a:rPr>
              <a:t> </a:t>
            </a:r>
            <a:r>
              <a:rPr lang="pt-BR" sz="2200"/>
              <a:t>(omega maiúsculo), e pode ser medido como a divisão da tensão pela corrente elétrica.</a:t>
            </a:r>
          </a:p>
        </p:txBody>
      </p:sp>
      <p:pic>
        <p:nvPicPr>
          <p:cNvPr id="24580" name="Picture 2" descr="http://www.infoescola.com/wp-content/uploads/2010/02/resistor-eletronic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7100" y="4191000"/>
            <a:ext cx="23939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Potenciômetros</a:t>
            </a:r>
          </a:p>
        </p:txBody>
      </p:sp>
      <p:pic>
        <p:nvPicPr>
          <p:cNvPr id="25603" name="Picture 4" descr="https://encrypted-tbn0.gstatic.com/images?q=tbn:ANd9GcSRx9l7xL2ctOmLQIBF6Gek5iFCOKW46v6P7z__X-2Oxh9_F4CTR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6175" y="4327526"/>
            <a:ext cx="2146300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6" descr="https://encrypted-tbn0.gstatic.com/images?q=tbn:ANd9GcRI-KcbpOZrFf9GNgc2eLYCSl367FEvnLj_YDCWeLp9V7V1Fvy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4419600"/>
            <a:ext cx="19812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tângulo 2"/>
          <p:cNvSpPr>
            <a:spLocks noChangeArrowheads="1"/>
          </p:cNvSpPr>
          <p:nvPr/>
        </p:nvSpPr>
        <p:spPr bwMode="auto">
          <a:xfrm>
            <a:off x="330200" y="838201"/>
            <a:ext cx="8997950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200"/>
              <a:t>Potenciômetros, ou reostatos, são resistores ajustáveis.</a:t>
            </a:r>
          </a:p>
          <a:p>
            <a:pPr algn="just"/>
            <a:r>
              <a:rPr lang="pt-BR" sz="2200"/>
              <a:t>Eles permitem que ajustemos a intensidade da corrente que passará por determinada parte do circuito. Eles são bastante usados, por exemplo, em caixas de som. Ao aumentarmos o volume da caixa, estamos diminuindo a resistência e permitindo uma maior intensidade da corrente. </a:t>
            </a:r>
          </a:p>
          <a:p>
            <a:pPr algn="just"/>
            <a:r>
              <a:rPr lang="pt-BR" sz="2200"/>
              <a:t>Normalmente, o potenciômetro possui três conectores, dois laterais e um central. Um dos conectores laterais é por onde a energia entrará, e o outro é conectado ao terra. O central é por onde a corrente sairá, depois de tê-lo percorrido.</a:t>
            </a:r>
          </a:p>
        </p:txBody>
      </p:sp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405871" y="260350"/>
            <a:ext cx="9071902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pt-BR" sz="3200">
                <a:solidFill>
                  <a:schemeClr val="hlink"/>
                </a:solidFill>
                <a:latin typeface="Calibri" pitchFamily="34" charset="0"/>
              </a:rPr>
              <a:t>Quem é Você?</a:t>
            </a: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796265" y="1143000"/>
            <a:ext cx="6249339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pt-BR" sz="2400" dirty="0"/>
              <a:t> Prof. Paulo César Barreto</a:t>
            </a:r>
          </a:p>
          <a:p>
            <a:pPr>
              <a:buFontTx/>
              <a:buChar char="•"/>
            </a:pPr>
            <a:r>
              <a:rPr lang="pt-BR" sz="2400" dirty="0"/>
              <a:t> Formação:</a:t>
            </a:r>
          </a:p>
          <a:p>
            <a:pPr lvl="1">
              <a:buFontTx/>
              <a:buChar char="•"/>
            </a:pPr>
            <a:r>
              <a:rPr lang="pt-BR" sz="2000" dirty="0"/>
              <a:t> Especialista em Orientação a Objetos</a:t>
            </a:r>
          </a:p>
          <a:p>
            <a:pPr lvl="1"/>
            <a:r>
              <a:rPr lang="pt-BR" sz="2000" dirty="0"/>
              <a:t>  IC – UNICAMP</a:t>
            </a:r>
          </a:p>
          <a:p>
            <a:pPr lvl="1">
              <a:buFontTx/>
              <a:buChar char="•"/>
            </a:pPr>
            <a:r>
              <a:rPr lang="pt-BR" sz="2000" dirty="0"/>
              <a:t> Mestre em Engenharia Elétrica</a:t>
            </a:r>
          </a:p>
          <a:p>
            <a:pPr lvl="1"/>
            <a:r>
              <a:rPr lang="pt-BR" sz="2000" dirty="0"/>
              <a:t>  IEE – PUC</a:t>
            </a:r>
          </a:p>
          <a:p>
            <a:pPr>
              <a:buFontTx/>
              <a:buChar char="•"/>
            </a:pPr>
            <a:r>
              <a:rPr lang="pt-BR" sz="2400" dirty="0"/>
              <a:t> Carreira:</a:t>
            </a:r>
          </a:p>
          <a:p>
            <a:pPr lvl="1">
              <a:buFontTx/>
              <a:buChar char="•"/>
            </a:pPr>
            <a:r>
              <a:rPr lang="pt-BR" sz="2000" dirty="0"/>
              <a:t> Ensino Superior – 8 anos</a:t>
            </a:r>
          </a:p>
          <a:p>
            <a:pPr lvl="1">
              <a:buFontTx/>
              <a:buChar char="•"/>
            </a:pPr>
            <a:r>
              <a:rPr lang="pt-BR" sz="2000" dirty="0"/>
              <a:t> </a:t>
            </a:r>
            <a:r>
              <a:rPr lang="pt-BR" sz="2000" dirty="0" err="1"/>
              <a:t>Papirus</a:t>
            </a:r>
            <a:r>
              <a:rPr lang="pt-BR" sz="2000" dirty="0"/>
              <a:t> Indústria de Papel S.A. – 12 anos</a:t>
            </a:r>
          </a:p>
          <a:p>
            <a:pPr>
              <a:buFontTx/>
              <a:buChar char="•"/>
            </a:pPr>
            <a:r>
              <a:rPr lang="pt-BR" sz="2400" dirty="0"/>
              <a:t> Leciono disciplinas nos cursos:</a:t>
            </a:r>
          </a:p>
          <a:p>
            <a:pPr lvl="1">
              <a:buFontTx/>
              <a:buChar char="•"/>
            </a:pPr>
            <a:r>
              <a:rPr lang="pt-BR" sz="2000" dirty="0"/>
              <a:t> Pós Graduação</a:t>
            </a:r>
          </a:p>
          <a:p>
            <a:pPr lvl="1">
              <a:buFontTx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Cursos</a:t>
            </a:r>
            <a:r>
              <a:rPr lang="en-US" sz="2000" dirty="0"/>
              <a:t> de </a:t>
            </a:r>
            <a:r>
              <a:rPr lang="en-US" sz="2000" dirty="0" err="1"/>
              <a:t>Extensão</a:t>
            </a:r>
            <a:r>
              <a:rPr lang="en-US" sz="2000" dirty="0"/>
              <a:t> </a:t>
            </a:r>
            <a:r>
              <a:rPr lang="en-US" sz="2000" dirty="0" err="1"/>
              <a:t>Universitária</a:t>
            </a:r>
            <a:endParaRPr lang="pt-BR" sz="2000" dirty="0"/>
          </a:p>
          <a:p>
            <a:pPr lvl="1">
              <a:buFontTx/>
              <a:buChar char="•"/>
            </a:pPr>
            <a:r>
              <a:rPr lang="pt-BR" sz="2000" dirty="0"/>
              <a:t> Graduação: Ciência da Computação e Tecnologia</a:t>
            </a:r>
          </a:p>
          <a:p>
            <a:pPr lvl="1"/>
            <a:r>
              <a:rPr lang="pt-BR" sz="2000" dirty="0"/>
              <a:t>   em  Analise e Projeto de Sistemas.</a:t>
            </a:r>
          </a:p>
        </p:txBody>
      </p:sp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Capacitores</a:t>
            </a:r>
          </a:p>
        </p:txBody>
      </p:sp>
      <p:sp>
        <p:nvSpPr>
          <p:cNvPr id="26627" name="Retângulo 2"/>
          <p:cNvSpPr>
            <a:spLocks noChangeArrowheads="1"/>
          </p:cNvSpPr>
          <p:nvPr/>
        </p:nvSpPr>
        <p:spPr bwMode="auto">
          <a:xfrm>
            <a:off x="330200" y="838201"/>
            <a:ext cx="899795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/>
              <a:t>Os capacitores são componentes que armazenam energia em forma de campo elétrico. São como pequenas pilhas ou baterias, mas possuem capacidade mais limitada, dependendo de seu tamanho e de sua tensão. São formados por duas placas metálicas com um dielétrico (isolante) no meio. Exemplo típico de utilização é o flash de câmeras fotográficas.</a:t>
            </a:r>
            <a:endParaRPr lang="pt-BR" sz="2200"/>
          </a:p>
        </p:txBody>
      </p:sp>
      <p:pic>
        <p:nvPicPr>
          <p:cNvPr id="26628" name="Picture 4" descr="http://www.eletronicadidatica.com.br/componentes/capacitor/capacitor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9250" y="3705226"/>
            <a:ext cx="40449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Chaves</a:t>
            </a:r>
          </a:p>
        </p:txBody>
      </p:sp>
      <p:sp>
        <p:nvSpPr>
          <p:cNvPr id="27651" name="Retângulo 2"/>
          <p:cNvSpPr>
            <a:spLocks noChangeArrowheads="1"/>
          </p:cNvSpPr>
          <p:nvPr/>
        </p:nvSpPr>
        <p:spPr bwMode="auto">
          <a:xfrm>
            <a:off x="330200" y="838201"/>
            <a:ext cx="899795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/>
              <a:t>As chaves, ou interruptores, servem para abrir ou fechar um circuito, permitindo ou não que haja diferença de potencial e, conseqüentemente, corrente elétrica. Da seu nome: eles interrompem a corrente. Podemos utilizar um único interruptor para controlar a corrente em varias partes do circuito ao mesmo tempo. Os interruptores das lâmpadas de nossa casa são um ótimo exemplo.</a:t>
            </a:r>
            <a:endParaRPr lang="pt-BR" sz="2200"/>
          </a:p>
        </p:txBody>
      </p:sp>
      <p:pic>
        <p:nvPicPr>
          <p:cNvPr id="27652" name="Picture 2" descr="http://seriallink.com.br/loja/images/chave-tactil-4-%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4267200"/>
            <a:ext cx="22288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4" descr="http://www.soldafria.com.br/images/chave_kcd1_101_pret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0450" y="4114800"/>
            <a:ext cx="235267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LEDs</a:t>
            </a:r>
            <a:endParaRPr lang="pt-BR" sz="40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28675" name="Retângulo 2"/>
          <p:cNvSpPr>
            <a:spLocks noChangeArrowheads="1"/>
          </p:cNvSpPr>
          <p:nvPr/>
        </p:nvSpPr>
        <p:spPr bwMode="auto">
          <a:xfrm>
            <a:off x="330200" y="838201"/>
            <a:ext cx="899795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/>
              <a:t>LEDs (</a:t>
            </a:r>
            <a:r>
              <a:rPr lang="pt-BR" sz="2400" i="1"/>
              <a:t>Light Emitting Diode</a:t>
            </a:r>
            <a:r>
              <a:rPr lang="pt-BR" sz="2400"/>
              <a:t>) são, como o próprio nome diz, diodos emissores de luz. Um diodo é um semicondutor; isso significa que ele tem a capacidade de conduzir corrente elétrica por um de seus terminais e bloqueá-la pelo outro. Diodos são bastante usados em circuitos em geral por esta capacidade, e os LEDs têm destaque por suas inúmeras aplicações. </a:t>
            </a:r>
            <a:endParaRPr lang="pt-BR" sz="2200"/>
          </a:p>
        </p:txBody>
      </p:sp>
      <p:pic>
        <p:nvPicPr>
          <p:cNvPr id="28676" name="Picture 2" descr="http://www.societyofrobots.com/images/electronics_led_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5700" y="3810000"/>
            <a:ext cx="3797300" cy="227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2" name="Picture 6" descr="https://encrypted-tbn1.gstatic.com/images?q=tbn:ANd9GcQQXBthUMebftOGgK8Whl5Jm5bWZMDdHcXjDj9e9tkGHh4hh7wI3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0" y="3505200"/>
            <a:ext cx="3095625" cy="2857500"/>
          </a:xfrm>
          <a:prstGeom prst="rect">
            <a:avLst/>
          </a:prstGeom>
          <a:noFill/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Protoboard</a:t>
            </a:r>
            <a:endParaRPr lang="pt-BR" sz="40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29699" name="Picture 2" descr="http://bimg1.mlstatic.com/arduino-protoshield-mini-protoboard_MLB-F-3247319401_1020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5611" y="4062414"/>
            <a:ext cx="3709590" cy="25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Retângulo 2"/>
          <p:cNvSpPr>
            <a:spLocks noChangeArrowheads="1"/>
          </p:cNvSpPr>
          <p:nvPr/>
        </p:nvSpPr>
        <p:spPr bwMode="auto">
          <a:xfrm>
            <a:off x="330200" y="838201"/>
            <a:ext cx="899795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400"/>
              <a:t>Para conectar todos estes componentes de forma a termos um circuito funcional, teríamos que unir suas entradas e saída de alguma forma, de modo que a corrente que passe por uma peca continue se propagando a próxima. Geralmente, fazemos isso através de um processo de solda; ou seja, aquecemos um metal maleável e condutor de forma que ele derreta, para unir as duas partes usando-o como uma espécie de cola.</a:t>
            </a:r>
            <a:endParaRPr lang="pt-BR" sz="2200"/>
          </a:p>
        </p:txBody>
      </p:sp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  <p:pic>
        <p:nvPicPr>
          <p:cNvPr id="7170" name="Picture 2" descr="http://img.eachbuyer.com/350-350/i/0/i012_2.jpg"/>
          <p:cNvPicPr>
            <a:picLocks noChangeAspect="1" noChangeArrowheads="1"/>
          </p:cNvPicPr>
          <p:nvPr/>
        </p:nvPicPr>
        <p:blipFill>
          <a:blip r:embed="rId4"/>
          <a:srcRect l="15000" r="18571"/>
          <a:stretch>
            <a:fillRect/>
          </a:stretch>
        </p:blipFill>
        <p:spPr bwMode="auto">
          <a:xfrm>
            <a:off x="1738290" y="3524250"/>
            <a:ext cx="2214578" cy="3333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accent1"/>
                </a:solidFill>
                <a:latin typeface="Calibri" pitchFamily="34" charset="0"/>
              </a:rPr>
              <a:t>Protoboard</a:t>
            </a:r>
            <a:endParaRPr lang="pt-BR" sz="4000" b="1" dirty="0">
              <a:solidFill>
                <a:schemeClr val="accent1"/>
              </a:solidFill>
              <a:latin typeface="Calibri" pitchFamily="34" charset="0"/>
            </a:endParaRPr>
          </a:p>
        </p:txBody>
      </p:sp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  <p:pic>
        <p:nvPicPr>
          <p:cNvPr id="1026" name="Picture 2" descr="http://img.alibaba.com/photo/477823600/400_tie_points_clear_transparency_Solderless_Protoboard_Solderless_Prototype_Board_electronic_testing_board.jpg"/>
          <p:cNvPicPr>
            <a:picLocks noChangeAspect="1" noChangeArrowheads="1"/>
          </p:cNvPicPr>
          <p:nvPr/>
        </p:nvPicPr>
        <p:blipFill>
          <a:blip r:embed="rId3"/>
          <a:srcRect l="5625" t="5650" r="7187" b="5367"/>
          <a:stretch>
            <a:fillRect/>
          </a:stretch>
        </p:blipFill>
        <p:spPr bwMode="auto">
          <a:xfrm>
            <a:off x="1023910" y="1000108"/>
            <a:ext cx="7592839" cy="5143536"/>
          </a:xfrm>
          <a:prstGeom prst="rect">
            <a:avLst/>
          </a:prstGeom>
          <a:noFill/>
          <a:scene3d>
            <a:camera prst="orthographicFront">
              <a:rot lat="0" lon="0" rev="10799999"/>
            </a:camera>
            <a:lightRig rig="threePt" dir="t"/>
          </a:scene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7842250" cy="411163"/>
          </a:xfrm>
          <a:noFill/>
          <a:ln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pt-BR" sz="4000" dirty="0">
                <a:latin typeface="Calibri" pitchFamily="34" charset="0"/>
                <a:ea typeface="+mn-ea"/>
                <a:cs typeface="+mn-cs"/>
              </a:rPr>
              <a:t>Arquitetura que utilizaremos</a:t>
            </a: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/>
          <a:srcRect l="86029" t="6796" r="391" b="82402"/>
          <a:stretch>
            <a:fillRect/>
          </a:stretch>
        </p:blipFill>
        <p:spPr bwMode="auto">
          <a:xfrm>
            <a:off x="5353712" y="4191000"/>
            <a:ext cx="28187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5778500" y="5486401"/>
            <a:ext cx="17924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Banco de Dados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/>
          <a:srcRect l="1106" t="7443" r="82732" b="53143"/>
          <a:stretch>
            <a:fillRect/>
          </a:stretch>
        </p:blipFill>
        <p:spPr bwMode="auto">
          <a:xfrm>
            <a:off x="6108700" y="1447800"/>
            <a:ext cx="1155700" cy="15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5640917" y="2992439"/>
            <a:ext cx="20377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/>
              <a:t>IDE – Eclipse 4.2.0</a:t>
            </a:r>
          </a:p>
        </p:txBody>
      </p:sp>
      <p:pic>
        <p:nvPicPr>
          <p:cNvPr id="30727" name="Picture 10" descr="java%20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750" y="3733800"/>
            <a:ext cx="1031875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 Box 11"/>
          <p:cNvSpPr txBox="1">
            <a:spLocks noChangeArrowheads="1"/>
          </p:cNvSpPr>
          <p:nvPr/>
        </p:nvSpPr>
        <p:spPr bwMode="auto">
          <a:xfrm>
            <a:off x="969962" y="5565776"/>
            <a:ext cx="29933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Linguagem de Programação</a:t>
            </a:r>
          </a:p>
        </p:txBody>
      </p:sp>
      <p:pic>
        <p:nvPicPr>
          <p:cNvPr id="30729" name="Picture 2" descr="http://blog.relixtechnologies.com/wp-content/uploads/2012/07/Arduino-logo-500x50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8450" y="1219200"/>
            <a:ext cx="22288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1568450" y="3048000"/>
            <a:ext cx="211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/>
              <a:t>IDE – </a:t>
            </a:r>
            <a:r>
              <a:rPr lang="pt-BR" dirty="0" err="1"/>
              <a:t>Arduino</a:t>
            </a:r>
            <a:r>
              <a:rPr lang="pt-BR" dirty="0"/>
              <a:t> 1.5.2</a:t>
            </a:r>
          </a:p>
        </p:txBody>
      </p:sp>
      <p:pic>
        <p:nvPicPr>
          <p:cNvPr id="30731" name="Picture 3" descr="D:\Arduino\oshw-logo-400-px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6654" y="642918"/>
            <a:ext cx="1052513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Arduino\ArduinoUno_R3_Fro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012849"/>
            <a:ext cx="9163050" cy="584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Arduino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Arduino</a:t>
            </a:r>
          </a:p>
        </p:txBody>
      </p:sp>
      <p:pic>
        <p:nvPicPr>
          <p:cNvPr id="15363" name="Picture 2" descr="F:\Arduino\The_Definitive_Arduino_Uno_Pinout_Diagram_-_ARDUINO_V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645" y="685800"/>
            <a:ext cx="945025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2943" t="7886"/>
          <a:stretch>
            <a:fillRect/>
          </a:stretch>
        </p:blipFill>
        <p:spPr bwMode="auto">
          <a:xfrm>
            <a:off x="1485900" y="1416050"/>
            <a:ext cx="8212006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33020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Ciclo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020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Ciclo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1979" y="1554164"/>
            <a:ext cx="7414021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ChangeArrowheads="1"/>
          </p:cNvSpPr>
          <p:nvPr/>
        </p:nvSpPr>
        <p:spPr bwMode="auto">
          <a:xfrm>
            <a:off x="165100" y="0"/>
            <a:ext cx="891540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Cronograma de Aulas (Temático)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990600" y="1295401"/>
          <a:ext cx="7677150" cy="2951422"/>
        </p:xfrm>
        <a:graphic>
          <a:graphicData uri="http://schemas.openxmlformats.org/drawingml/2006/table">
            <a:tbl>
              <a:tblPr/>
              <a:tblGrid>
                <a:gridCol w="83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0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Aula</a:t>
                      </a:r>
                    </a:p>
                  </a:txBody>
                  <a:tcPr marL="10319" marR="10319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Conteúdo</a:t>
                      </a:r>
                    </a:p>
                  </a:txBody>
                  <a:tcPr marL="10319" marR="10319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447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319" marR="10319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Introdução a </a:t>
                      </a:r>
                      <a:r>
                        <a:rPr lang="pt-BR" sz="2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Arduino</a:t>
                      </a:r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: hardware livre e IDE </a:t>
                      </a:r>
                      <a:r>
                        <a:rPr lang="pt-BR" sz="2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Arduino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10319" marR="10319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133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0319" marR="10319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Desenvolvimento de aplicações de automação: estrutura da linguagem de programação</a:t>
                      </a:r>
                    </a:p>
                  </a:txBody>
                  <a:tcPr marL="10319" marR="10319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447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319" marR="10319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Integração </a:t>
                      </a:r>
                      <a:r>
                        <a:rPr lang="pt-BR" sz="2400" b="0" i="0" u="none" strike="noStrike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Arduino</a:t>
                      </a:r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 x Java: RXTX conexão serial. Persistência de dados.</a:t>
                      </a:r>
                    </a:p>
                    <a:p>
                      <a:pPr algn="l" fontAlgn="t"/>
                      <a:endParaRPr lang="pt-BR" sz="24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10319" marR="10319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 Box 1105"/>
          <p:cNvSpPr txBox="1">
            <a:spLocks noChangeArrowheads="1"/>
          </p:cNvSpPr>
          <p:nvPr/>
        </p:nvSpPr>
        <p:spPr bwMode="auto">
          <a:xfrm>
            <a:off x="1816100" y="1600201"/>
            <a:ext cx="6851650" cy="461665"/>
          </a:xfrm>
          <a:prstGeom prst="rect">
            <a:avLst/>
          </a:prstGeom>
          <a:solidFill>
            <a:srgbClr val="3399FF"/>
          </a:solidFill>
          <a:ln w="9525">
            <a:solidFill>
              <a:srgbClr val="33CC33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400" dirty="0"/>
              <a:t>Introdução a </a:t>
            </a:r>
            <a:r>
              <a:rPr lang="pt-BR" sz="2400" dirty="0" err="1"/>
              <a:t>Arduino</a:t>
            </a:r>
            <a:r>
              <a:rPr lang="pt-BR" sz="2400" dirty="0"/>
              <a:t>: hardware livre e IDE </a:t>
            </a:r>
            <a:r>
              <a:rPr lang="pt-BR" sz="2400" dirty="0" err="1"/>
              <a:t>Arduino</a:t>
            </a:r>
            <a:endParaRPr lang="pt-BR" sz="2400" dirty="0"/>
          </a:p>
        </p:txBody>
      </p:sp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143000"/>
            <a:ext cx="9288595" cy="472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412750" y="1"/>
            <a:ext cx="4505854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3600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Prática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330200" y="1"/>
            <a:ext cx="4505854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3600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IDE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3312" y="762000"/>
            <a:ext cx="4808538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330200" y="1"/>
            <a:ext cx="4505854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3600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IDE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3312" y="762000"/>
            <a:ext cx="4808538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o Explicativo 1 5"/>
          <p:cNvSpPr/>
          <p:nvPr/>
        </p:nvSpPr>
        <p:spPr>
          <a:xfrm>
            <a:off x="412750" y="1539876"/>
            <a:ext cx="1568450" cy="612775"/>
          </a:xfrm>
          <a:prstGeom prst="borderCallout1">
            <a:avLst>
              <a:gd name="adj1" fmla="val 41138"/>
              <a:gd name="adj2" fmla="val 99035"/>
              <a:gd name="adj3" fmla="val -21828"/>
              <a:gd name="adj4" fmla="val 138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Compilar </a:t>
            </a:r>
          </a:p>
        </p:txBody>
      </p:sp>
      <p:sp>
        <p:nvSpPr>
          <p:cNvPr id="7" name="Texto Explicativo 1 6"/>
          <p:cNvSpPr/>
          <p:nvPr/>
        </p:nvSpPr>
        <p:spPr>
          <a:xfrm>
            <a:off x="330200" y="2286001"/>
            <a:ext cx="1733550" cy="612775"/>
          </a:xfrm>
          <a:prstGeom prst="borderCallout1">
            <a:avLst>
              <a:gd name="adj1" fmla="val 41138"/>
              <a:gd name="adj2" fmla="val 99035"/>
              <a:gd name="adj3" fmla="val -136256"/>
              <a:gd name="adj4" fmla="val 143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Fazer </a:t>
            </a:r>
            <a:r>
              <a:rPr lang="pt-BR" dirty="0" err="1">
                <a:solidFill>
                  <a:schemeClr val="tx1"/>
                </a:solidFill>
              </a:rPr>
              <a:t>upload</a:t>
            </a:r>
            <a:r>
              <a:rPr lang="pt-BR" dirty="0">
                <a:solidFill>
                  <a:schemeClr val="tx1"/>
                </a:solidFill>
              </a:rPr>
              <a:t> do programa</a:t>
            </a:r>
          </a:p>
        </p:txBody>
      </p:sp>
      <p:sp>
        <p:nvSpPr>
          <p:cNvPr id="9" name="Texto Explicativo 1 8"/>
          <p:cNvSpPr/>
          <p:nvPr/>
        </p:nvSpPr>
        <p:spPr>
          <a:xfrm>
            <a:off x="330200" y="3048001"/>
            <a:ext cx="1733550" cy="612775"/>
          </a:xfrm>
          <a:prstGeom prst="borderCallout1">
            <a:avLst>
              <a:gd name="adj1" fmla="val 41138"/>
              <a:gd name="adj2" fmla="val 99035"/>
              <a:gd name="adj3" fmla="val -270585"/>
              <a:gd name="adj4" fmla="val 164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Novo programa</a:t>
            </a:r>
          </a:p>
        </p:txBody>
      </p:sp>
      <p:sp>
        <p:nvSpPr>
          <p:cNvPr id="10" name="Texto Explicativo 1 9"/>
          <p:cNvSpPr/>
          <p:nvPr/>
        </p:nvSpPr>
        <p:spPr>
          <a:xfrm>
            <a:off x="330200" y="3806826"/>
            <a:ext cx="1733550" cy="612775"/>
          </a:xfrm>
          <a:prstGeom prst="borderCallout1">
            <a:avLst>
              <a:gd name="adj1" fmla="val 41138"/>
              <a:gd name="adj2" fmla="val 99035"/>
              <a:gd name="adj3" fmla="val -389988"/>
              <a:gd name="adj4" fmla="val 1797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Abrir programa</a:t>
            </a:r>
          </a:p>
        </p:txBody>
      </p:sp>
      <p:sp>
        <p:nvSpPr>
          <p:cNvPr id="11" name="Texto Explicativo 1 10"/>
          <p:cNvSpPr/>
          <p:nvPr/>
        </p:nvSpPr>
        <p:spPr>
          <a:xfrm>
            <a:off x="330200" y="4572001"/>
            <a:ext cx="1733550" cy="612775"/>
          </a:xfrm>
          <a:prstGeom prst="borderCallout1">
            <a:avLst>
              <a:gd name="adj1" fmla="val 41138"/>
              <a:gd name="adj2" fmla="val 99035"/>
              <a:gd name="adj3" fmla="val -509391"/>
              <a:gd name="adj4" fmla="val 192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Salvar</a:t>
            </a:r>
          </a:p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programa</a:t>
            </a:r>
          </a:p>
        </p:txBody>
      </p:sp>
      <p:sp>
        <p:nvSpPr>
          <p:cNvPr id="13" name="Texto Explicativo 1 12"/>
          <p:cNvSpPr/>
          <p:nvPr/>
        </p:nvSpPr>
        <p:spPr>
          <a:xfrm>
            <a:off x="7512050" y="1828801"/>
            <a:ext cx="1568450" cy="612775"/>
          </a:xfrm>
          <a:prstGeom prst="borderCallout1">
            <a:avLst>
              <a:gd name="adj1" fmla="val 51088"/>
              <a:gd name="adj2" fmla="val -2018"/>
              <a:gd name="adj3" fmla="val -64117"/>
              <a:gd name="adj4" fmla="val -36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Monitor</a:t>
            </a:r>
          </a:p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Serial</a:t>
            </a:r>
          </a:p>
        </p:txBody>
      </p:sp>
      <p:sp>
        <p:nvSpPr>
          <p:cNvPr id="14" name="Texto Explicativo 1 13"/>
          <p:cNvSpPr/>
          <p:nvPr/>
        </p:nvSpPr>
        <p:spPr>
          <a:xfrm>
            <a:off x="7677150" y="2971801"/>
            <a:ext cx="1568450" cy="612775"/>
          </a:xfrm>
          <a:prstGeom prst="borderCallout1">
            <a:avLst>
              <a:gd name="adj1" fmla="val 51088"/>
              <a:gd name="adj2" fmla="val -2018"/>
              <a:gd name="adj3" fmla="val 45336"/>
              <a:gd name="adj4" fmla="val -90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Área do Programa</a:t>
            </a:r>
          </a:p>
        </p:txBody>
      </p:sp>
      <p:sp>
        <p:nvSpPr>
          <p:cNvPr id="15" name="Texto Explicativo 1 14"/>
          <p:cNvSpPr/>
          <p:nvPr/>
        </p:nvSpPr>
        <p:spPr>
          <a:xfrm>
            <a:off x="7594600" y="5029201"/>
            <a:ext cx="1568450" cy="612775"/>
          </a:xfrm>
          <a:prstGeom prst="borderCallout1">
            <a:avLst>
              <a:gd name="adj1" fmla="val 51088"/>
              <a:gd name="adj2" fmla="val -2018"/>
              <a:gd name="adj3" fmla="val 45336"/>
              <a:gd name="adj4" fmla="val -90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16" name="Texto Explicativo 1 15"/>
          <p:cNvSpPr/>
          <p:nvPr/>
        </p:nvSpPr>
        <p:spPr>
          <a:xfrm>
            <a:off x="7412302" y="5791201"/>
            <a:ext cx="2393950" cy="612775"/>
          </a:xfrm>
          <a:prstGeom prst="borderCallout1">
            <a:avLst>
              <a:gd name="adj1" fmla="val 51088"/>
              <a:gd name="adj2" fmla="val -2018"/>
              <a:gd name="adj3" fmla="val 82650"/>
              <a:gd name="adj4" fmla="val -154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>
                <a:solidFill>
                  <a:schemeClr val="tx1"/>
                </a:solidFill>
              </a:rPr>
              <a:t>Informações de Comunicação</a:t>
            </a:r>
          </a:p>
        </p:txBody>
      </p:sp>
      <p:pic>
        <p:nvPicPr>
          <p:cNvPr id="17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4387"/>
          <a:stretch>
            <a:fillRect/>
          </a:stretch>
        </p:blipFill>
        <p:spPr bwMode="auto">
          <a:xfrm>
            <a:off x="825500" y="1219200"/>
            <a:ext cx="8117417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412750" y="1"/>
            <a:ext cx="4505854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3600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Ciclo de Vida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8384" y="1422400"/>
            <a:ext cx="8463095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2"/>
          <p:cNvSpPr/>
          <p:nvPr/>
        </p:nvSpPr>
        <p:spPr>
          <a:xfrm>
            <a:off x="412750" y="1"/>
            <a:ext cx="4505854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3600" kern="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Estrutura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Mãos a Obra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671638"/>
            <a:ext cx="4762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/>
          </p:cNvSpPr>
          <p:nvPr/>
        </p:nvSpPr>
        <p:spPr bwMode="auto">
          <a:xfrm>
            <a:off x="91149" y="366696"/>
            <a:ext cx="8824251" cy="776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Led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  <p:pic>
        <p:nvPicPr>
          <p:cNvPr id="65538" name="Picture 2" descr="http://luzeled.com.br/wp-content/uploads/2011/03/led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4174" y="1928802"/>
            <a:ext cx="3743325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/>
          </p:cNvSpPr>
          <p:nvPr/>
        </p:nvSpPr>
        <p:spPr bwMode="auto">
          <a:xfrm>
            <a:off x="91149" y="366696"/>
            <a:ext cx="8824251" cy="776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Sensor de Luminosidade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  <p:pic>
        <p:nvPicPr>
          <p:cNvPr id="66562" name="Picture 2" descr="http://4.bp.blogspot.com/-0ND8PcsGJCY/TmaU46zs78I/AAAAAAAAAP4/o7CtJSPzN_w/s1600/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9794" y="2285992"/>
            <a:ext cx="3248025" cy="2209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aulotrentin.com.br/wp-content/uploads/2012/08/materiais-necessarios-300x2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6984" y="2000240"/>
            <a:ext cx="4000528" cy="3000396"/>
          </a:xfrm>
          <a:prstGeom prst="rect">
            <a:avLst/>
          </a:prstGeom>
          <a:noFill/>
        </p:spPr>
      </p:pic>
      <p:sp>
        <p:nvSpPr>
          <p:cNvPr id="3" name="Rectangle 2"/>
          <p:cNvSpPr txBox="1">
            <a:spLocks/>
          </p:cNvSpPr>
          <p:nvPr/>
        </p:nvSpPr>
        <p:spPr bwMode="auto">
          <a:xfrm>
            <a:off x="91149" y="366696"/>
            <a:ext cx="8824251" cy="776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Potenciômetro artesanal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91149" y="366696"/>
            <a:ext cx="8824251" cy="776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sz="4000" dirty="0">
                <a:latin typeface="Calibri" pitchFamily="34" charset="0"/>
                <a:ea typeface="+mn-ea"/>
                <a:cs typeface="+mn-cs"/>
              </a:rPr>
              <a:t>Sugestão de leitura para fixação do conteúdo da aula de hoje: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247650" y="1495426"/>
            <a:ext cx="9410700" cy="513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2913" lvl="1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600" b="1" dirty="0"/>
              <a:t>Bibliografia Básica:        </a:t>
            </a:r>
          </a:p>
          <a:p>
            <a:pPr marL="900113" lvl="2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600" dirty="0" err="1"/>
              <a:t>McRoberts</a:t>
            </a:r>
            <a:r>
              <a:rPr lang="pt-BR" sz="2600" dirty="0"/>
              <a:t>, Michael. </a:t>
            </a:r>
            <a:r>
              <a:rPr lang="pt-BR" sz="2600" dirty="0" err="1"/>
              <a:t>Arduino</a:t>
            </a:r>
            <a:r>
              <a:rPr lang="pt-BR" sz="2600" dirty="0"/>
              <a:t> básico; [tradução. Rafael </a:t>
            </a:r>
            <a:r>
              <a:rPr lang="pt-BR" sz="2600" dirty="0" err="1"/>
              <a:t>Zanolli</a:t>
            </a:r>
            <a:r>
              <a:rPr lang="pt-BR" sz="2600" dirty="0"/>
              <a:t>]. São Paulo : </a:t>
            </a:r>
            <a:r>
              <a:rPr lang="pt-BR" sz="2600" dirty="0" err="1"/>
              <a:t>Novatec</a:t>
            </a:r>
            <a:r>
              <a:rPr lang="pt-BR" sz="2600" dirty="0"/>
              <a:t>. Editora, 2011. </a:t>
            </a:r>
          </a:p>
          <a:p>
            <a:pPr marL="900113" lvl="2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600" dirty="0" err="1"/>
              <a:t>Banzi</a:t>
            </a:r>
            <a:r>
              <a:rPr lang="pt-BR" sz="2600" dirty="0"/>
              <a:t>, </a:t>
            </a:r>
            <a:r>
              <a:rPr lang="pt-BR" sz="2600" dirty="0" err="1"/>
              <a:t>Massimo</a:t>
            </a:r>
            <a:r>
              <a:rPr lang="pt-BR" sz="2600" dirty="0"/>
              <a:t>. Primeiros Passos com o </a:t>
            </a:r>
            <a:r>
              <a:rPr lang="pt-BR" sz="2600" dirty="0" err="1"/>
              <a:t>Arduino</a:t>
            </a:r>
            <a:r>
              <a:rPr lang="pt-BR" sz="2600" dirty="0"/>
              <a:t>. São Paulo: </a:t>
            </a:r>
            <a:r>
              <a:rPr lang="pt-BR" sz="2600" dirty="0" err="1"/>
              <a:t>Novatec</a:t>
            </a:r>
            <a:r>
              <a:rPr lang="pt-BR" sz="2600" dirty="0"/>
              <a:t>. Editora, 2011.</a:t>
            </a:r>
          </a:p>
          <a:p>
            <a:pPr marL="442913" lvl="1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600" b="1" dirty="0"/>
              <a:t>Bibliografia Complementar:</a:t>
            </a:r>
          </a:p>
          <a:p>
            <a:pPr marL="900113" lvl="2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600" dirty="0"/>
              <a:t>Da Silveira, João Alexandre, Experimentos Com </a:t>
            </a:r>
            <a:r>
              <a:rPr lang="pt-BR" sz="2600" dirty="0" err="1"/>
              <a:t>Arduino</a:t>
            </a:r>
            <a:r>
              <a:rPr lang="pt-BR" sz="2600" dirty="0"/>
              <a:t>. São Paulo: Editora Ensino Profissional, 2011.</a:t>
            </a:r>
          </a:p>
          <a:p>
            <a:pPr marL="900113" lvl="2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600" dirty="0" err="1"/>
              <a:t>Oxer</a:t>
            </a:r>
            <a:r>
              <a:rPr lang="pt-BR" sz="2600" dirty="0"/>
              <a:t>, Jonathan; </a:t>
            </a:r>
            <a:r>
              <a:rPr lang="pt-BR" sz="2600" dirty="0" err="1"/>
              <a:t>Blemings</a:t>
            </a:r>
            <a:r>
              <a:rPr lang="pt-BR" sz="2600" dirty="0"/>
              <a:t>, Hugh. </a:t>
            </a:r>
            <a:r>
              <a:rPr lang="pt-BR" sz="2600" dirty="0" err="1"/>
              <a:t>Practical</a:t>
            </a:r>
            <a:r>
              <a:rPr lang="pt-BR" sz="2600" dirty="0"/>
              <a:t> </a:t>
            </a:r>
            <a:r>
              <a:rPr lang="pt-BR" sz="2600" dirty="0" err="1"/>
              <a:t>Arduino</a:t>
            </a:r>
            <a:r>
              <a:rPr lang="pt-BR" sz="2600" dirty="0"/>
              <a:t>: </a:t>
            </a:r>
            <a:r>
              <a:rPr lang="pt-BR" sz="2600" dirty="0" err="1"/>
              <a:t>Cool</a:t>
            </a:r>
            <a:r>
              <a:rPr lang="pt-BR" sz="2600" dirty="0"/>
              <a:t> </a:t>
            </a:r>
            <a:r>
              <a:rPr lang="pt-BR" sz="2600" dirty="0" err="1"/>
              <a:t>Projects</a:t>
            </a:r>
            <a:r>
              <a:rPr lang="pt-BR" sz="2600" dirty="0"/>
              <a:t> for Open Source Hardware. EUA: Editora </a:t>
            </a:r>
            <a:r>
              <a:rPr lang="pt-BR" sz="2600" dirty="0" err="1"/>
              <a:t>Apress</a:t>
            </a:r>
            <a:r>
              <a:rPr lang="pt-BR" sz="2600" dirty="0"/>
              <a:t>, 2009.</a:t>
            </a:r>
          </a:p>
          <a:p>
            <a:pPr marL="442913" lvl="1" indent="-263525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endParaRPr lang="pt-BR" sz="2600" dirty="0"/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540" y="0"/>
            <a:ext cx="5775060" cy="11445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Materiais</a:t>
            </a:r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24" y="1141400"/>
            <a:ext cx="4071966" cy="255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tângulo 7"/>
          <p:cNvSpPr>
            <a:spLocks noChangeArrowheads="1"/>
          </p:cNvSpPr>
          <p:nvPr/>
        </p:nvSpPr>
        <p:spPr bwMode="auto">
          <a:xfrm>
            <a:off x="4335468" y="3713168"/>
            <a:ext cx="5261002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http://arduino.cc/en/Tutorial/HomePage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3778" y="5026279"/>
            <a:ext cx="8786874" cy="1045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238" lvl="2" indent="6350">
              <a:lnSpc>
                <a:spcPct val="150000"/>
              </a:lnSpc>
              <a:spcBef>
                <a:spcPct val="50000"/>
              </a:spcBef>
            </a:pPr>
            <a:r>
              <a:rPr lang="pt-BR" sz="2200" b="1" dirty="0" err="1">
                <a:solidFill>
                  <a:srgbClr val="0070C0"/>
                </a:solidFill>
              </a:rPr>
              <a:t>McRoberts</a:t>
            </a:r>
            <a:r>
              <a:rPr lang="pt-BR" sz="2200" b="1" dirty="0">
                <a:solidFill>
                  <a:srgbClr val="0070C0"/>
                </a:solidFill>
              </a:rPr>
              <a:t>, Michael. </a:t>
            </a:r>
            <a:r>
              <a:rPr lang="pt-BR" sz="2200" b="1" dirty="0" err="1">
                <a:solidFill>
                  <a:srgbClr val="0070C0"/>
                </a:solidFill>
              </a:rPr>
              <a:t>Arduino</a:t>
            </a:r>
            <a:r>
              <a:rPr lang="pt-BR" sz="2200" b="1" dirty="0">
                <a:solidFill>
                  <a:srgbClr val="0070C0"/>
                </a:solidFill>
              </a:rPr>
              <a:t> básico; [tradução. Rafael </a:t>
            </a:r>
            <a:r>
              <a:rPr lang="pt-BR" sz="2200" b="1" dirty="0" err="1">
                <a:solidFill>
                  <a:srgbClr val="0070C0"/>
                </a:solidFill>
              </a:rPr>
              <a:t>Zanolli</a:t>
            </a:r>
            <a:r>
              <a:rPr lang="pt-BR" sz="2200" b="1" dirty="0">
                <a:solidFill>
                  <a:srgbClr val="0070C0"/>
                </a:solidFill>
              </a:rPr>
              <a:t>]. São Paulo : </a:t>
            </a:r>
            <a:r>
              <a:rPr lang="pt-BR" sz="2200" b="1" dirty="0" err="1">
                <a:solidFill>
                  <a:srgbClr val="0070C0"/>
                </a:solidFill>
              </a:rPr>
              <a:t>Novatec</a:t>
            </a:r>
            <a:r>
              <a:rPr lang="pt-BR" sz="2200" b="1" dirty="0">
                <a:solidFill>
                  <a:srgbClr val="0070C0"/>
                </a:solidFill>
              </a:rPr>
              <a:t>. Editora, 2011. </a:t>
            </a:r>
          </a:p>
        </p:txBody>
      </p:sp>
      <p:pic>
        <p:nvPicPr>
          <p:cNvPr id="8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9596" y="1168627"/>
            <a:ext cx="27813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330200" y="0"/>
            <a:ext cx="9071902" cy="776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r>
              <a:rPr lang="pt-BR" sz="4000" dirty="0">
                <a:latin typeface="Calibri" pitchFamily="34" charset="0"/>
                <a:ea typeface="+mn-ea"/>
                <a:cs typeface="+mn-cs"/>
              </a:rPr>
              <a:t>Próxima aula 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247651" y="1219201"/>
            <a:ext cx="9126935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3200"/>
              <a:t> </a:t>
            </a:r>
            <a:r>
              <a:rPr lang="pt-BR" sz="3200">
                <a:solidFill>
                  <a:srgbClr val="000000"/>
                </a:solidFill>
                <a:latin typeface="Times New Roman" pitchFamily="18" charset="0"/>
              </a:rPr>
              <a:t>Desenvolvimento de aplicações de automação:</a:t>
            </a:r>
            <a:endParaRPr lang="pt-BR" sz="3200"/>
          </a:p>
          <a:p>
            <a:pPr lvl="2">
              <a:lnSpc>
                <a:spcPct val="8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lang="pt-BR" sz="2800"/>
              <a:t> </a:t>
            </a:r>
            <a:r>
              <a:rPr lang="pt-BR" sz="2800">
                <a:solidFill>
                  <a:srgbClr val="000000"/>
                </a:solidFill>
                <a:latin typeface="Times New Roman" pitchFamily="18" charset="0"/>
              </a:rPr>
              <a:t>Estrutura da linguagem de programação</a:t>
            </a:r>
            <a:endParaRPr lang="pt-BR" sz="2800"/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2223268" y="4900626"/>
            <a:ext cx="315836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r>
              <a:rPr lang="pt-BR" sz="1400" dirty="0">
                <a:latin typeface="Verdana" pitchFamily="34" charset="0"/>
              </a:rPr>
              <a:t>Prof.: Paulo C. Barreto</a:t>
            </a:r>
          </a:p>
        </p:txBody>
      </p:sp>
      <p:pic>
        <p:nvPicPr>
          <p:cNvPr id="9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27" y="5944296"/>
            <a:ext cx="1509521" cy="928694"/>
          </a:xfrm>
          <a:prstGeom prst="rect">
            <a:avLst/>
          </a:prstGeom>
          <a:noFill/>
        </p:spPr>
      </p:pic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380968" y="801694"/>
            <a:ext cx="6929486" cy="2514601"/>
          </a:xfrm>
        </p:spPr>
        <p:txBody>
          <a:bodyPr/>
          <a:lstStyle/>
          <a:p>
            <a:r>
              <a:rPr lang="pt-BR" dirty="0"/>
              <a:t>Introdução a </a:t>
            </a:r>
            <a:r>
              <a:rPr lang="pt-BR" dirty="0" err="1"/>
              <a:t>Arduino</a:t>
            </a:r>
            <a:endParaRPr lang="pt-B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9352" y="0"/>
            <a:ext cx="323664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D:\Arduino\arduino-logo1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2736" y="571480"/>
            <a:ext cx="1895478" cy="189547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pbarreto\Desktop\Outras Ferramentas\Arduino\Imagens\arduino_uno_tes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7279" y="1504950"/>
            <a:ext cx="4865290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8540" y="0"/>
            <a:ext cx="5775060" cy="114458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De onde vêm?</a:t>
            </a:r>
          </a:p>
        </p:txBody>
      </p:sp>
      <p:pic>
        <p:nvPicPr>
          <p:cNvPr id="4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8255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Arduino</a:t>
            </a:r>
          </a:p>
        </p:txBody>
      </p:sp>
      <p:pic>
        <p:nvPicPr>
          <p:cNvPr id="7171" name="Picture 6" descr="D:\Arduino\arduino-uno-r3-cabo-usb.jpg"/>
          <p:cNvPicPr>
            <a:picLocks noChangeAspect="1" noChangeArrowheads="1"/>
          </p:cNvPicPr>
          <p:nvPr/>
        </p:nvPicPr>
        <p:blipFill>
          <a:blip r:embed="rId2"/>
          <a:srcRect t="12500" b="18750"/>
          <a:stretch>
            <a:fillRect/>
          </a:stretch>
        </p:blipFill>
        <p:spPr bwMode="auto">
          <a:xfrm>
            <a:off x="5448301" y="3733800"/>
            <a:ext cx="444222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660401" y="914401"/>
            <a:ext cx="8356468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Conceito de software e hardware livre. </a:t>
            </a:r>
          </a:p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O Arduino é uma placa de microcontrolador </a:t>
            </a:r>
          </a:p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Origem: Itália (2005) </a:t>
            </a:r>
          </a:p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Objetivo: criar um dispositivo para controlar projetos e protótipos com uma menor custo. </a:t>
            </a:r>
          </a:p>
        </p:txBody>
      </p:sp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2550" y="1"/>
            <a:ext cx="96583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O que é um microcontrolador (MCU)? </a:t>
            </a:r>
          </a:p>
        </p:txBody>
      </p:sp>
      <p:sp>
        <p:nvSpPr>
          <p:cNvPr id="3" name="Retângulo 2"/>
          <p:cNvSpPr/>
          <p:nvPr/>
        </p:nvSpPr>
        <p:spPr>
          <a:xfrm>
            <a:off x="742951" y="1066800"/>
            <a:ext cx="7414022" cy="21224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É um computador em um chip </a:t>
            </a:r>
          </a:p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Processador – Memória – Entrada/Saída </a:t>
            </a:r>
          </a:p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Controla ações e funções </a:t>
            </a:r>
          </a:p>
          <a:p>
            <a:pPr>
              <a:lnSpc>
                <a:spcPct val="150000"/>
              </a:lnSpc>
              <a:defRPr/>
            </a:pPr>
            <a:r>
              <a:rPr lang="pt-BR" sz="2200" dirty="0">
                <a:latin typeface="+mn-lt"/>
              </a:rPr>
              <a:t>• Funções específicas </a:t>
            </a:r>
          </a:p>
        </p:txBody>
      </p:sp>
      <p:pic>
        <p:nvPicPr>
          <p:cNvPr id="8196" name="Picture 3" descr="F:\Arduino\sku_150802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9100" y="3352800"/>
            <a:ext cx="2904729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2" descr="http://img.bhs4.com/d1/c/d1c46b872ae8f1ac61a8db57f87ea2a44294c358_large.jpg"/>
          <p:cNvPicPr>
            <a:picLocks noChangeAspect="1" noChangeArrowheads="1"/>
          </p:cNvPicPr>
          <p:nvPr/>
        </p:nvPicPr>
        <p:blipFill>
          <a:blip r:embed="rId3"/>
          <a:srcRect t="18576" b="17085"/>
          <a:stretch>
            <a:fillRect/>
          </a:stretch>
        </p:blipFill>
        <p:spPr bwMode="auto">
          <a:xfrm>
            <a:off x="276887" y="4454526"/>
            <a:ext cx="3203971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0200" y="1"/>
            <a:ext cx="4505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Aplicações</a:t>
            </a:r>
          </a:p>
        </p:txBody>
      </p:sp>
      <p:sp>
        <p:nvSpPr>
          <p:cNvPr id="9219" name="CaixaDeTexto 6"/>
          <p:cNvSpPr txBox="1">
            <a:spLocks noChangeArrowheads="1"/>
          </p:cNvSpPr>
          <p:nvPr/>
        </p:nvSpPr>
        <p:spPr bwMode="auto">
          <a:xfrm>
            <a:off x="577850" y="1066800"/>
            <a:ext cx="7573963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pt-BR" sz="2800"/>
              <a:t> Prototipação</a:t>
            </a:r>
          </a:p>
          <a:p>
            <a:pPr>
              <a:buFont typeface="Arial" charset="0"/>
              <a:buChar char="•"/>
            </a:pPr>
            <a:r>
              <a:rPr lang="pt-BR" sz="2800"/>
              <a:t> Robótica </a:t>
            </a:r>
          </a:p>
          <a:p>
            <a:pPr>
              <a:buFont typeface="Arial" charset="0"/>
              <a:buChar char="•"/>
            </a:pPr>
            <a:r>
              <a:rPr lang="pt-BR" sz="2800"/>
              <a:t>Aplicações de Automação Industriais: </a:t>
            </a:r>
          </a:p>
          <a:p>
            <a:pPr lvl="1">
              <a:buFont typeface="Arial" charset="0"/>
              <a:buChar char="•"/>
            </a:pPr>
            <a:r>
              <a:rPr lang="pt-BR" sz="2800"/>
              <a:t> controlar elevadores de carga; </a:t>
            </a:r>
          </a:p>
          <a:p>
            <a:pPr lvl="1">
              <a:buFont typeface="Arial" charset="0"/>
              <a:buChar char="•"/>
            </a:pPr>
            <a:r>
              <a:rPr lang="pt-BR" sz="2800"/>
              <a:t> esteiras rolantes; </a:t>
            </a:r>
          </a:p>
          <a:p>
            <a:pPr lvl="1">
              <a:buFont typeface="Arial" charset="0"/>
              <a:buChar char="•"/>
            </a:pPr>
            <a:r>
              <a:rPr lang="pt-BR" sz="2800"/>
              <a:t> guinchos. </a:t>
            </a:r>
          </a:p>
          <a:p>
            <a:pPr>
              <a:buFont typeface="Arial" charset="0"/>
              <a:buChar char="•"/>
            </a:pPr>
            <a:r>
              <a:rPr lang="pt-BR" sz="2800"/>
              <a:t> Domésticas: </a:t>
            </a:r>
          </a:p>
          <a:p>
            <a:pPr lvl="1">
              <a:buFont typeface="Arial" charset="0"/>
              <a:buChar char="•"/>
            </a:pPr>
            <a:r>
              <a:rPr lang="pt-BR" sz="2800"/>
              <a:t> controle de iluminação; </a:t>
            </a:r>
          </a:p>
          <a:p>
            <a:pPr lvl="1">
              <a:buFont typeface="Arial" charset="0"/>
              <a:buChar char="•"/>
            </a:pPr>
            <a:r>
              <a:rPr lang="pt-BR" sz="2800"/>
              <a:t> portões; </a:t>
            </a:r>
          </a:p>
          <a:p>
            <a:pPr lvl="1">
              <a:buFont typeface="Arial" charset="0"/>
              <a:buChar char="•"/>
            </a:pPr>
            <a:r>
              <a:rPr lang="pt-BR" sz="2800"/>
              <a:t> cortinas.</a:t>
            </a:r>
          </a:p>
          <a:p>
            <a:pPr>
              <a:buFont typeface="Arial" charset="0"/>
              <a:buChar char="•"/>
            </a:pPr>
            <a:r>
              <a:rPr lang="pt-BR" sz="2800"/>
              <a:t> Pesquisas Cientificas</a:t>
            </a:r>
          </a:p>
        </p:txBody>
      </p:sp>
      <p:pic>
        <p:nvPicPr>
          <p:cNvPr id="9220" name="Picture 2" descr="http://hackedgadgets.com/wp-content/uploads/2011/12/Pulse-Sensor-monitors-Heart-Beats-and-easily-interfaces-to-an-Arduino_4-500x37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66328" y="5062539"/>
            <a:ext cx="1704314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auto">
          <a:xfrm>
            <a:off x="7429500" y="4899026"/>
            <a:ext cx="1767946" cy="315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pt-BR"/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2666" y="1404938"/>
            <a:ext cx="2338917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854" y="2747964"/>
            <a:ext cx="5615119" cy="2695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708554" y="5688013"/>
            <a:ext cx="4244446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>
              <a:lnSpc>
                <a:spcPct val="76000"/>
              </a:lnSpc>
              <a:buFont typeface="Wingdings" pitchFamily="2" charset="2"/>
              <a:buChar char=""/>
              <a:tabLst>
                <a:tab pos="0" algn="l"/>
                <a:tab pos="404813" algn="l"/>
                <a:tab pos="812800" algn="l"/>
                <a:tab pos="1220788" algn="l"/>
                <a:tab pos="1627188" algn="l"/>
                <a:tab pos="2035175" algn="l"/>
                <a:tab pos="2443163" algn="l"/>
                <a:tab pos="2851150" algn="l"/>
                <a:tab pos="3257550" algn="l"/>
                <a:tab pos="3665538" algn="l"/>
                <a:tab pos="4073525" algn="l"/>
                <a:tab pos="4479925" algn="l"/>
                <a:tab pos="4887913" algn="l"/>
                <a:tab pos="5295900" algn="l"/>
                <a:tab pos="5703888" algn="l"/>
                <a:tab pos="6110288" algn="l"/>
                <a:tab pos="6518275" algn="l"/>
                <a:tab pos="6926263" algn="l"/>
                <a:tab pos="7332663" algn="l"/>
                <a:tab pos="7740650" algn="l"/>
                <a:tab pos="8148638" algn="l"/>
              </a:tabLst>
            </a:pPr>
            <a:r>
              <a:rPr lang="en-GB" sz="2200">
                <a:solidFill>
                  <a:srgbClr val="000000"/>
                </a:solidFill>
              </a:rPr>
              <a:t>Arduino Mega- 126k (Flash Memory)</a:t>
            </a:r>
            <a:r>
              <a:rPr lang="ar-SA" sz="2200">
                <a:solidFill>
                  <a:srgbClr val="000000"/>
                </a:solidFill>
                <a:cs typeface="Arial" charset="0"/>
              </a:rPr>
              <a:t>‏</a:t>
            </a:r>
            <a:endParaRPr lang="en-GB" sz="2200">
              <a:solidFill>
                <a:srgbClr val="000000"/>
              </a:solidFill>
            </a:endParaRPr>
          </a:p>
          <a:p>
            <a:pPr>
              <a:lnSpc>
                <a:spcPct val="76000"/>
              </a:lnSpc>
              <a:buFont typeface="Wingdings" pitchFamily="2" charset="2"/>
              <a:buChar char=""/>
              <a:tabLst>
                <a:tab pos="0" algn="l"/>
                <a:tab pos="404813" algn="l"/>
                <a:tab pos="812800" algn="l"/>
                <a:tab pos="1220788" algn="l"/>
                <a:tab pos="1627188" algn="l"/>
                <a:tab pos="2035175" algn="l"/>
                <a:tab pos="2443163" algn="l"/>
                <a:tab pos="2851150" algn="l"/>
                <a:tab pos="3257550" algn="l"/>
                <a:tab pos="3665538" algn="l"/>
                <a:tab pos="4073525" algn="l"/>
                <a:tab pos="4479925" algn="l"/>
                <a:tab pos="4887913" algn="l"/>
                <a:tab pos="5295900" algn="l"/>
                <a:tab pos="5703888" algn="l"/>
                <a:tab pos="6110288" algn="l"/>
                <a:tab pos="6518275" algn="l"/>
                <a:tab pos="6926263" algn="l"/>
                <a:tab pos="7332663" algn="l"/>
                <a:tab pos="7740650" algn="l"/>
                <a:tab pos="8148638" algn="l"/>
              </a:tabLst>
            </a:pPr>
            <a:r>
              <a:rPr lang="en-GB" sz="2200">
                <a:solidFill>
                  <a:srgbClr val="000000"/>
                </a:solidFill>
              </a:rPr>
              <a:t>54 Pinos de  I/O </a:t>
            </a:r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7075224" y="3729038"/>
            <a:ext cx="2653639" cy="315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>
              <a:lnSpc>
                <a:spcPct val="76000"/>
              </a:lnSpc>
              <a:buFont typeface="Wingdings" pitchFamily="2" charset="2"/>
              <a:buChar char=""/>
              <a:tabLst>
                <a:tab pos="0" algn="l"/>
                <a:tab pos="404813" algn="l"/>
                <a:tab pos="812800" algn="l"/>
                <a:tab pos="1220788" algn="l"/>
                <a:tab pos="1627188" algn="l"/>
                <a:tab pos="2035175" algn="l"/>
                <a:tab pos="2443163" algn="l"/>
                <a:tab pos="2851150" algn="l"/>
                <a:tab pos="3257550" algn="l"/>
                <a:tab pos="3665538" algn="l"/>
                <a:tab pos="4073525" algn="l"/>
                <a:tab pos="4479925" algn="l"/>
                <a:tab pos="4887913" algn="l"/>
                <a:tab pos="5295900" algn="l"/>
                <a:tab pos="5703888" algn="l"/>
                <a:tab pos="6110288" algn="l"/>
                <a:tab pos="6518275" algn="l"/>
                <a:tab pos="6926263" algn="l"/>
                <a:tab pos="7332663" algn="l"/>
                <a:tab pos="7740650" algn="l"/>
                <a:tab pos="8148638" algn="l"/>
              </a:tabLst>
            </a:pPr>
            <a:r>
              <a:rPr lang="en-GB" sz="2200">
                <a:solidFill>
                  <a:srgbClr val="000000"/>
                </a:solidFill>
              </a:rPr>
              <a:t>LilyPad Arduino</a:t>
            </a:r>
          </a:p>
        </p:txBody>
      </p:sp>
      <p:sp>
        <p:nvSpPr>
          <p:cNvPr id="8" name="Retângulo 7"/>
          <p:cNvSpPr/>
          <p:nvPr/>
        </p:nvSpPr>
        <p:spPr>
          <a:xfrm>
            <a:off x="1" y="1"/>
            <a:ext cx="450413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chemeClr val="accent1"/>
                </a:solidFill>
                <a:latin typeface="Calibri" pitchFamily="34" charset="0"/>
              </a:rPr>
              <a:t>Arduino</a:t>
            </a:r>
          </a:p>
        </p:txBody>
      </p:sp>
      <p:pic>
        <p:nvPicPr>
          <p:cNvPr id="9" name="Picture 2" descr="http://www.creditouniversitario.com.br/mkt/landing/unisal_arquivos/tpl-logo-unisa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06750" y="0"/>
            <a:ext cx="1509521" cy="928694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102895266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critório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scritório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TS102895266</Template>
  <TotalTime>0</TotalTime>
  <Words>1041</Words>
  <Application>Microsoft Office PowerPoint</Application>
  <PresentationFormat>Papel A4 (210 x 297 mm)</PresentationFormat>
  <Paragraphs>137</Paragraphs>
  <Slides>41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Calibri</vt:lpstr>
      <vt:lpstr>Franklin Gothic Medium</vt:lpstr>
      <vt:lpstr>Times New Roman</vt:lpstr>
      <vt:lpstr>Verdana</vt:lpstr>
      <vt:lpstr>Wingdings</vt:lpstr>
      <vt:lpstr>TS102895266</vt:lpstr>
      <vt:lpstr>Introdução a Arduino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Arquitetura que utilizaremos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Sugestão de leitura para fixação do conteúdo da aula de hoje:</vt:lpstr>
      <vt:lpstr>Próxima aula </vt:lpstr>
      <vt:lpstr>Introdução a Arduino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2013-09-14T14:46:35Z</dcterms:created>
  <dcterms:modified xsi:type="dcterms:W3CDTF">2021-06-11T00:56:07Z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